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3" r:id="rId21"/>
    <p:sldId id="278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172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7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" TargetMode="External"/><Relationship Id="rId2" Type="http://schemas.openxmlformats.org/officeDocument/2006/relationships/hyperlink" Target="https://www.annanurse.org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" y="0"/>
            <a:ext cx="12153900" cy="6705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5538" y="2967335"/>
            <a:ext cx="9480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REHABITATION PSYCHOLOGY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2666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0" y="203201"/>
            <a:ext cx="9420224" cy="125729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HEARING ABILITY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00" y="1460498"/>
            <a:ext cx="5207000" cy="53974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6" y="1460499"/>
            <a:ext cx="5584033" cy="53974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PURE-TONE AUDIOMETRY</a:t>
            </a:r>
          </a:p>
          <a:p>
            <a:pPr marL="0" indent="0">
              <a:buNone/>
            </a:pPr>
            <a:endParaRPr lang="en-IN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 AUDIOMETRY</a:t>
            </a:r>
          </a:p>
          <a:p>
            <a:pPr marL="0" indent="0">
              <a:buNone/>
            </a:pPr>
            <a:endParaRPr lang="en-IN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FOR YOUNG AND HARD TO TEST CHILDREN</a:t>
            </a:r>
          </a:p>
          <a:p>
            <a:pPr marL="0" indent="0">
              <a:buNone/>
            </a:pPr>
            <a:endParaRPr lang="en-IN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SCREENING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257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9401"/>
            <a:ext cx="10018713" cy="1181099"/>
          </a:xfrm>
        </p:spPr>
        <p:txBody>
          <a:bodyPr>
            <a:normAutofit/>
          </a:bodyPr>
          <a:lstStyle/>
          <a:p>
            <a:r>
              <a:rPr lang="en-IN" sz="5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00" y="1562100"/>
            <a:ext cx="5105400" cy="52959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6" y="1727200"/>
            <a:ext cx="5584033" cy="51308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Conductive ,Sensorineural and Mixed impairments.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Impairments of the Outer </a:t>
            </a:r>
            <a:r>
              <a:rPr lang="en-IN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Impairments of the </a:t>
            </a:r>
            <a:r>
              <a:rPr lang="en-IN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iddle Ear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Impairments of  Inner Ear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9927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15901"/>
            <a:ext cx="10018713" cy="1028699"/>
          </a:xfrm>
        </p:spPr>
        <p:txBody>
          <a:bodyPr>
            <a:normAutofit/>
          </a:bodyPr>
          <a:lstStyle/>
          <a:p>
            <a:r>
              <a:rPr lang="en-IN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TREATMENTS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87499"/>
            <a:ext cx="6692901" cy="5041899"/>
          </a:xfrm>
        </p:spPr>
        <p:txBody>
          <a:bodyPr/>
          <a:lstStyle/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r>
              <a:rPr lang="en-IN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Treatments depend on the causes and severity of hearing loss.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Removing wax blockage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en-IN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aids</a:t>
            </a:r>
          </a:p>
          <a:p>
            <a:pPr marL="0" indent="0">
              <a:buClr>
                <a:schemeClr val="accent2">
                  <a:lumMod val="50000"/>
                </a:schemeClr>
              </a:buClr>
              <a:buNone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397000"/>
            <a:ext cx="5003801" cy="546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6978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7001"/>
            <a:ext cx="10018713" cy="1231900"/>
          </a:xfrm>
        </p:spPr>
        <p:txBody>
          <a:bodyPr/>
          <a:lstStyle/>
          <a:p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VISUAL IMPAIRMENTS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765301"/>
            <a:ext cx="6326188" cy="4940298"/>
          </a:xfrm>
        </p:spPr>
        <p:txBody>
          <a:bodyPr>
            <a:normAutofit/>
          </a:bodyPr>
          <a:lstStyle/>
          <a:p>
            <a:pPr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IN" sz="4000" dirty="0" smtClean="0">
                <a:solidFill>
                  <a:srgbClr val="002060"/>
                </a:solidFill>
              </a:rPr>
              <a:t>Visual Impairments (VI</a:t>
            </a:r>
            <a:r>
              <a:rPr lang="en-IN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refers to a significant functional loss of vision that cannot be corrected by medication, surgical operation or ordinary lenses such as spectacles. 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37600" y="1901824"/>
            <a:ext cx="3454400" cy="4803775"/>
          </a:xfrm>
        </p:spPr>
      </p:pic>
    </p:spTree>
    <p:extLst>
      <p:ext uri="{BB962C8B-B14F-4D97-AF65-F5344CB8AC3E}">
        <p14:creationId xmlns:p14="http://schemas.microsoft.com/office/powerpoint/2010/main" xmlns="" val="154319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1" y="241301"/>
            <a:ext cx="10931524" cy="12065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CLASSIFICATIONS OF VISUAL IMPAIRMENTS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100" y="1968499"/>
            <a:ext cx="4436267" cy="4140201"/>
          </a:xfrm>
        </p:spPr>
        <p:txBody>
          <a:bodyPr>
            <a:normAutofit/>
          </a:bodyPr>
          <a:lstStyle/>
          <a:p>
            <a:pPr marL="0" indent="0">
              <a:buClr>
                <a:schemeClr val="accent6">
                  <a:lumMod val="50000"/>
                </a:schemeClr>
              </a:buClr>
              <a:buNone/>
            </a:pPr>
            <a:endParaRPr lang="en-IN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Blindness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 Blindness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acuity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6325" y="1968500"/>
            <a:ext cx="4533900" cy="4584700"/>
          </a:xfrm>
        </p:spPr>
      </p:pic>
    </p:spTree>
    <p:extLst>
      <p:ext uri="{BB962C8B-B14F-4D97-AF65-F5344CB8AC3E}">
        <p14:creationId xmlns:p14="http://schemas.microsoft.com/office/powerpoint/2010/main" xmlns="" val="53175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346200"/>
          </a:xfrm>
        </p:spPr>
        <p:txBody>
          <a:bodyPr>
            <a:normAutofit/>
          </a:bodyPr>
          <a:lstStyle/>
          <a:p>
            <a:r>
              <a:rPr lang="en-IN" sz="48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ANATOMY OF EYE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0700" y="1527556"/>
            <a:ext cx="9182100" cy="5203444"/>
          </a:xfrm>
        </p:spPr>
      </p:pic>
    </p:spTree>
    <p:extLst>
      <p:ext uri="{BB962C8B-B14F-4D97-AF65-F5344CB8AC3E}">
        <p14:creationId xmlns:p14="http://schemas.microsoft.com/office/powerpoint/2010/main" xmlns="" val="410827021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15901"/>
            <a:ext cx="10018713" cy="1143000"/>
          </a:xfrm>
        </p:spPr>
        <p:txBody>
          <a:bodyPr/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9100" y="2146298"/>
            <a:ext cx="3886199" cy="397510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7100" y="1650999"/>
            <a:ext cx="5778500" cy="4876799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blindness is approximately one-tenth as prevalent in school-age as in adults.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Legally blind children can read print, they are not considered blind educationally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142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5101"/>
            <a:ext cx="10018713" cy="114299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  OF VISUAL ABILITY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6100" y="1545429"/>
            <a:ext cx="4089400" cy="508793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625599"/>
            <a:ext cx="4895056" cy="4927599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002060"/>
                </a:solidFill>
              </a:rPr>
              <a:t>Snellen charts</a:t>
            </a:r>
          </a:p>
          <a:p>
            <a:r>
              <a:rPr lang="en-IN" sz="3600" dirty="0" smtClean="0">
                <a:solidFill>
                  <a:srgbClr val="002060"/>
                </a:solidFill>
              </a:rPr>
              <a:t>Jaeger charts</a:t>
            </a:r>
          </a:p>
          <a:p>
            <a:r>
              <a:rPr lang="en-IN" sz="3600" dirty="0" smtClean="0">
                <a:solidFill>
                  <a:srgbClr val="002060"/>
                </a:solidFill>
              </a:rPr>
              <a:t>Diagnostic Assessment Procedure (DAP)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60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5101"/>
            <a:ext cx="9323389" cy="1003300"/>
          </a:xfrm>
        </p:spPr>
        <p:txBody>
          <a:bodyPr>
            <a:normAutofit/>
          </a:bodyPr>
          <a:lstStyle/>
          <a:p>
            <a:r>
              <a:rPr lang="en-IN" sz="5400" dirty="0" smtClean="0">
                <a:solidFill>
                  <a:schemeClr val="accent4"/>
                </a:solidFill>
              </a:rPr>
              <a:t>CAUSES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574799"/>
            <a:ext cx="6057900" cy="5143499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Inherited conditions of blindness and vision impairments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Infections of eyes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Cataract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Glaucoma</a:t>
            </a: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Diabetic </a:t>
            </a:r>
            <a:r>
              <a:rPr lang="en-IN" sz="3200" dirty="0" err="1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IN" sz="3200" dirty="0" err="1" smtClean="0">
                <a:solidFill>
                  <a:schemeClr val="accent5">
                    <a:lumMod val="75000"/>
                  </a:schemeClr>
                </a:solidFill>
              </a:rPr>
              <a:t>etinography</a:t>
            </a:r>
            <a:endParaRPr lang="en-IN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3200" dirty="0" smtClean="0">
                <a:solidFill>
                  <a:schemeClr val="accent5">
                    <a:lumMod val="75000"/>
                  </a:schemeClr>
                </a:solidFill>
              </a:rPr>
              <a:t>Nystagmus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00" y="1797046"/>
            <a:ext cx="5339555" cy="4921251"/>
          </a:xfrm>
        </p:spPr>
      </p:pic>
    </p:spTree>
    <p:extLst>
      <p:ext uri="{BB962C8B-B14F-4D97-AF65-F5344CB8AC3E}">
        <p14:creationId xmlns:p14="http://schemas.microsoft.com/office/powerpoint/2010/main" xmlns="" val="93081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1301"/>
            <a:ext cx="10018713" cy="1244600"/>
          </a:xfrm>
        </p:spPr>
        <p:txBody>
          <a:bodyPr>
            <a:normAutofit/>
          </a:bodyPr>
          <a:lstStyle/>
          <a:p>
            <a:r>
              <a:rPr lang="en-IN" sz="5400" dirty="0" smtClean="0">
                <a:solidFill>
                  <a:srgbClr val="CC0066"/>
                </a:solidFill>
              </a:rPr>
              <a:t>TREATMENTS</a:t>
            </a:r>
            <a:endParaRPr lang="en-US" sz="5400" dirty="0">
              <a:solidFill>
                <a:srgbClr val="CC0066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93850"/>
            <a:ext cx="5183981" cy="50673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4700" y="1790700"/>
            <a:ext cx="5648323" cy="497205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4000" dirty="0" smtClean="0">
                <a:solidFill>
                  <a:schemeClr val="accent6">
                    <a:lumMod val="50000"/>
                  </a:schemeClr>
                </a:solidFill>
              </a:rPr>
              <a:t>Control of Diabetes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4000" dirty="0" smtClean="0">
                <a:solidFill>
                  <a:schemeClr val="accent6">
                    <a:lumMod val="50000"/>
                  </a:schemeClr>
                </a:solidFill>
              </a:rPr>
              <a:t>Cataract Surgery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IN" sz="4000" dirty="0" smtClean="0">
                <a:solidFill>
                  <a:schemeClr val="accent6">
                    <a:lumMod val="50000"/>
                  </a:schemeClr>
                </a:solidFill>
              </a:rPr>
              <a:t>Optical Aids</a:t>
            </a:r>
            <a:endParaRPr lang="en-US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094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999" y="1600200"/>
            <a:ext cx="11582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IN" sz="5400" b="1" dirty="0" smtClean="0">
                <a:ln/>
                <a:solidFill>
                  <a:schemeClr val="accent4"/>
                </a:solidFill>
              </a:rPr>
              <a:t>TOPIC:HEARING AND VISUAL IMPAIRMENTS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56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3201"/>
            <a:ext cx="10018713" cy="1231900"/>
          </a:xfrm>
        </p:spPr>
        <p:txBody>
          <a:bodyPr>
            <a:normAutofit/>
          </a:bodyPr>
          <a:lstStyle/>
          <a:p>
            <a:r>
              <a:rPr lang="en-IN" sz="54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25600"/>
            <a:ext cx="10018713" cy="4838699"/>
          </a:xfrm>
        </p:spPr>
        <p:txBody>
          <a:bodyPr/>
          <a:lstStyle/>
          <a:p>
            <a:pPr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IN" dirty="0" smtClean="0"/>
              <a:t>Hearing impairment is a hearing loss that prevent a person receiving </a:t>
            </a:r>
            <a:r>
              <a:rPr lang="en-IN" dirty="0" err="1" smtClean="0"/>
              <a:t>souns</a:t>
            </a:r>
            <a:r>
              <a:rPr lang="en-IN" dirty="0" smtClean="0"/>
              <a:t> from ear.</a:t>
            </a:r>
          </a:p>
          <a:p>
            <a:pPr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IN" dirty="0" smtClean="0"/>
              <a:t>Visual impairment is defined as a limitation of actions and functions of visual systems.</a:t>
            </a:r>
          </a:p>
          <a:p>
            <a:pPr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IN" dirty="0" smtClean="0"/>
              <a:t>Classifications, Prevalence, </a:t>
            </a:r>
            <a:r>
              <a:rPr lang="en-IN" dirty="0" err="1" smtClean="0"/>
              <a:t>Measurment</a:t>
            </a:r>
            <a:r>
              <a:rPr lang="en-IN" dirty="0" smtClean="0"/>
              <a:t> , causes and Treatments of both hearing and visual impairments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467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14301"/>
            <a:ext cx="9526589" cy="952500"/>
          </a:xfrm>
        </p:spPr>
        <p:txBody>
          <a:bodyPr>
            <a:normAutofit/>
          </a:bodyPr>
          <a:lstStyle/>
          <a:p>
            <a:r>
              <a:rPr lang="en-IN" sz="5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85900"/>
            <a:ext cx="10018713" cy="5016499"/>
          </a:xfrm>
        </p:spPr>
        <p:txBody>
          <a:bodyPr/>
          <a:lstStyle/>
          <a:p>
            <a:pPr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IN" dirty="0" err="1" smtClean="0"/>
              <a:t>Hallahan,D.P</a:t>
            </a:r>
            <a:r>
              <a:rPr lang="en-IN" dirty="0" smtClean="0"/>
              <a:t> &amp; Kauffman,T.M.,1988.Exceptional Children. Prentice hall,</a:t>
            </a:r>
          </a:p>
          <a:p>
            <a:pPr marL="0" indent="0">
              <a:buClr>
                <a:srgbClr val="CC0066"/>
              </a:buClr>
              <a:buNone/>
            </a:pPr>
            <a:r>
              <a:rPr lang="en-IN" dirty="0"/>
              <a:t> </a:t>
            </a:r>
            <a:r>
              <a:rPr lang="en-IN" dirty="0" smtClean="0"/>
              <a:t>             Englewood </a:t>
            </a:r>
            <a:r>
              <a:rPr lang="en-IN" dirty="0" err="1" smtClean="0"/>
              <a:t>Cliffs,New</a:t>
            </a:r>
            <a:r>
              <a:rPr lang="en-IN" dirty="0" smtClean="0"/>
              <a:t> Jersey.</a:t>
            </a:r>
          </a:p>
          <a:p>
            <a:pPr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IN" dirty="0" smtClean="0">
                <a:hlinkClick r:id="rId2"/>
              </a:rPr>
              <a:t>https://www.annanurse.org</a:t>
            </a:r>
            <a:endParaRPr lang="en-IN" dirty="0" smtClean="0"/>
          </a:p>
          <a:p>
            <a:pPr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IN" dirty="0" smtClean="0">
                <a:hlinkClick r:id="rId3"/>
              </a:rPr>
              <a:t>https://en.m.Wikipedia.org</a:t>
            </a:r>
            <a:endParaRPr lang="en-IN" dirty="0" smtClean="0"/>
          </a:p>
          <a:p>
            <a:pPr>
              <a:buClr>
                <a:srgbClr val="CC0066"/>
              </a:buClr>
              <a:buFont typeface="Wingdings" panose="05000000000000000000" pitchFamily="2" charset="2"/>
              <a:buChar char="Ø"/>
            </a:pPr>
            <a:r>
              <a:rPr lang="en-IN" dirty="0" smtClean="0"/>
              <a:t>www.seniorvision.org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724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967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79500"/>
          </a:xfrm>
        </p:spPr>
        <p:txBody>
          <a:bodyPr/>
          <a:lstStyle/>
          <a:p>
            <a:r>
              <a:rPr lang="en-IN" b="1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2" y="1524000"/>
            <a:ext cx="9475788" cy="5118100"/>
          </a:xfrm>
        </p:spPr>
        <p:txBody>
          <a:bodyPr>
            <a:normAutofit fontScale="25000" lnSpcReduction="20000"/>
          </a:bodyPr>
          <a:lstStyle/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hearing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hearing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hearing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and treatment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visual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Classification of visual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Anatomy of Eye 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 of visual impairment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and Treatments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IN" sz="8000" b="1" dirty="0" smtClean="0">
                <a:solidFill>
                  <a:srgbClr val="8911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IN" dirty="0" smtClean="0">
              <a:solidFill>
                <a:srgbClr val="891172"/>
              </a:solidFill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IN" dirty="0" smtClean="0">
              <a:solidFill>
                <a:srgbClr val="891172"/>
              </a:solidFill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IN" dirty="0" smtClean="0">
              <a:solidFill>
                <a:srgbClr val="891172"/>
              </a:solidFill>
            </a:endParaRPr>
          </a:p>
          <a:p>
            <a:pPr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8911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443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206500"/>
          </a:xfrm>
        </p:spPr>
        <p:txBody>
          <a:bodyPr/>
          <a:lstStyle/>
          <a:p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346200"/>
            <a:ext cx="10018713" cy="5511799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C0066"/>
                </a:solidFill>
              </a:rPr>
              <a:t>Hearing impairment is a partial or total inability to hear.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C0066"/>
                </a:solidFill>
              </a:rPr>
              <a:t>Hearing loss can occur in one or both ears.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C0066"/>
                </a:solidFill>
              </a:rPr>
              <a:t>Hearing loss can categorized as mild, moderate, severe and profound.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C0066"/>
                </a:solidFill>
              </a:rPr>
              <a:t>Visual impairment is a severe reduction in vision that cannot be corrected with standard glasses or lenses etc.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IN" sz="2800" dirty="0" smtClean="0">
                <a:solidFill>
                  <a:srgbClr val="CC0066"/>
                </a:solidFill>
              </a:rPr>
              <a:t>There are various causes of visual impairments such as cataracts, glaucoma etc.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6217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79401"/>
            <a:ext cx="10018713" cy="11176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DEFINTION OF HEARING IMPAIRMENT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1727200"/>
            <a:ext cx="9915523" cy="474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32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generic term indicating a hearing disability which may range in severity from mild to profound: it includes the subsets of deaf and hard of hearing.</a:t>
            </a:r>
          </a:p>
          <a:p>
            <a:r>
              <a:rPr lang="en-IN" sz="32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deaf person is who lacking the power of hearing or having impaired hearing.</a:t>
            </a:r>
          </a:p>
          <a:p>
            <a:r>
              <a:rPr lang="en-IN" sz="3200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hard of hearing person is not able to hear well.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IN" sz="2800" dirty="0" smtClean="0"/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AutoShape 2" descr="Image result for hearing image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earing image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0983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27000"/>
            <a:ext cx="10018713" cy="1181101"/>
          </a:xfrm>
        </p:spPr>
        <p:txBody>
          <a:bodyPr>
            <a:normAutofit fontScale="90000"/>
          </a:bodyPr>
          <a:lstStyle/>
          <a:p>
            <a:r>
              <a:rPr lang="en-IN" sz="4400" b="1" dirty="0" smtClean="0">
                <a:solidFill>
                  <a:srgbClr val="00B050"/>
                </a:solidFill>
              </a:rPr>
              <a:t>CLASSIFICATIONS OF HEARING IMPAIRMENT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485900"/>
            <a:ext cx="6905192" cy="4927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Congenitally Deaf      :Those who born with deaf.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Adventitiously Deaf    :Those who acquire deafness at some time after birth.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Prelingual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Deafness :Deafness present at birth or occurring early in life at an age prior to the development of speech and language.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Postlingual</a:t>
            </a:r>
            <a:r>
              <a:rPr lang="en-IN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Deafness  :Deafness occurring at an age following to the development of speech and language.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9503" y="1308101"/>
            <a:ext cx="3802497" cy="546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3769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6206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0500" y="0"/>
            <a:ext cx="56515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6400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0462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28601"/>
            <a:ext cx="10018713" cy="1104900"/>
          </a:xfrm>
        </p:spPr>
        <p:txBody>
          <a:bodyPr>
            <a:normAutofit/>
          </a:bodyPr>
          <a:lstStyle/>
          <a:p>
            <a:r>
              <a:rPr lang="en-IN" sz="4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PREVALENCE</a:t>
            </a:r>
            <a:endParaRPr lang="en-US" sz="4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500" y="1333501"/>
            <a:ext cx="8394700" cy="5435599"/>
          </a:xfrm>
        </p:spPr>
      </p:pic>
    </p:spTree>
    <p:extLst>
      <p:ext uri="{BB962C8B-B14F-4D97-AF65-F5344CB8AC3E}">
        <p14:creationId xmlns:p14="http://schemas.microsoft.com/office/powerpoint/2010/main" xmlns="" val="41365710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387</TotalTime>
  <Words>480</Words>
  <Application>Microsoft Office PowerPoint</Application>
  <PresentationFormat>Custom</PresentationFormat>
  <Paragraphs>92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Parallax</vt:lpstr>
      <vt:lpstr>Slide 1</vt:lpstr>
      <vt:lpstr>Slide 2</vt:lpstr>
      <vt:lpstr>CONTENTS</vt:lpstr>
      <vt:lpstr>INTRODUCTION</vt:lpstr>
      <vt:lpstr>DEFINTION OF HEARING IMPAIRMENT</vt:lpstr>
      <vt:lpstr>CLASSIFICATIONS OF HEARING IMPAIRMENT</vt:lpstr>
      <vt:lpstr>Slide 7</vt:lpstr>
      <vt:lpstr>Slide 8</vt:lpstr>
      <vt:lpstr>PREVALENCE</vt:lpstr>
      <vt:lpstr>MEASUREMENT OF HEARING ABILITY</vt:lpstr>
      <vt:lpstr>CAUSES</vt:lpstr>
      <vt:lpstr>TREATMENTS</vt:lpstr>
      <vt:lpstr>DEFINITION OF VISUAL IMPAIRMENTS </vt:lpstr>
      <vt:lpstr>CLASSIFICATIONS OF VISUAL IMPAIRMENTS</vt:lpstr>
      <vt:lpstr>ANATOMY OF EYE</vt:lpstr>
      <vt:lpstr>PREVALENCE</vt:lpstr>
      <vt:lpstr>MEASUREMENT  OF VISUAL ABILITY</vt:lpstr>
      <vt:lpstr>CAUSES</vt:lpstr>
      <vt:lpstr>TREATMENTS</vt:lpstr>
      <vt:lpstr>CONCLUSION</vt:lpstr>
      <vt:lpstr>REFERENCES</vt:lpstr>
      <vt:lpstr>Slide 22</vt:lpstr>
    </vt:vector>
  </TitlesOfParts>
  <Company>Vodafone India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Varghese, Meetu (KEL), Vodafone India</dc:creator>
  <cp:lastModifiedBy>acer</cp:lastModifiedBy>
  <cp:revision>33</cp:revision>
  <dcterms:created xsi:type="dcterms:W3CDTF">2017-10-01T15:57:44Z</dcterms:created>
  <dcterms:modified xsi:type="dcterms:W3CDTF">2019-08-01T05:39:26Z</dcterms:modified>
</cp:coreProperties>
</file>